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Yeager" initials="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53"/>
    <a:srgbClr val="FFFF01"/>
    <a:srgbClr val="FFFF8E"/>
    <a:srgbClr val="DB832A"/>
    <a:srgbClr val="D25D1C"/>
    <a:srgbClr val="A94B17"/>
    <a:srgbClr val="3D91AD"/>
    <a:srgbClr val="3D0000"/>
    <a:srgbClr val="022161"/>
    <a:srgbClr val="E6A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5" autoAdjust="0"/>
    <p:restoredTop sz="99631" autoAdjust="0"/>
  </p:normalViewPr>
  <p:slideViewPr>
    <p:cSldViewPr snapToGrid="0">
      <p:cViewPr>
        <p:scale>
          <a:sx n="20" d="100"/>
          <a:sy n="20" d="100"/>
        </p:scale>
        <p:origin x="-72" y="-72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>
              <a:tabLst>
                <a:tab pos="17425709" algn="l"/>
              </a:tabLst>
            </a:pPr>
            <a:endParaRPr lang="en-US" dirty="0">
              <a:solidFill>
                <a:srgbClr val="FFD31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212" y="826548"/>
            <a:ext cx="45827576" cy="482121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222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7098" t="2784" b="16074"/>
          <a:stretch>
            <a:fillRect/>
          </a:stretch>
        </p:blipFill>
        <p:spPr bwMode="auto">
          <a:xfrm>
            <a:off x="0" y="0"/>
            <a:ext cx="8229623" cy="329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UF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60" y="28830492"/>
            <a:ext cx="3922774" cy="333192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161364" y="24658680"/>
            <a:ext cx="3851601" cy="3580143"/>
            <a:chOff x="-166698" y="1588168"/>
            <a:chExt cx="2014749" cy="1953930"/>
          </a:xfrm>
        </p:grpSpPr>
        <p:sp>
          <p:nvSpPr>
            <p:cNvPr id="11" name="Oval 10"/>
            <p:cNvSpPr/>
            <p:nvPr/>
          </p:nvSpPr>
          <p:spPr>
            <a:xfrm>
              <a:off x="-62565" y="1665267"/>
              <a:ext cx="1814363" cy="1780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66698" y="1588168"/>
              <a:ext cx="2014749" cy="19539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1318262"/>
            <a:ext cx="41978574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4160" y="7680963"/>
            <a:ext cx="4203192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65"/>
            <a:ext cx="11521440" cy="2808732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318265"/>
            <a:ext cx="33710880" cy="280873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1318262"/>
            <a:ext cx="41978574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160" y="7680963"/>
            <a:ext cx="42031920" cy="217246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  <a:prstGeom prst="rect">
            <a:avLst/>
          </a:prstGeo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1318262"/>
            <a:ext cx="41978574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680963"/>
            <a:ext cx="22616160" cy="21724622"/>
          </a:xfrm>
          <a:prstGeom prst="rect">
            <a:avLst/>
          </a:prstGeo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680963"/>
            <a:ext cx="22616160" cy="21724622"/>
          </a:xfrm>
          <a:prstGeom prst="rect">
            <a:avLst/>
          </a:prstGeo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1318262"/>
            <a:ext cx="41978574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  <a:prstGeom prst="rect">
            <a:avLst/>
          </a:prstGeo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  <a:prstGeom prst="rect">
            <a:avLst/>
          </a:prstGeo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1318262"/>
            <a:ext cx="41978574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7643" y="1264920"/>
            <a:ext cx="16846553" cy="5577840"/>
          </a:xfrm>
          <a:prstGeom prst="rect">
            <a:avLst/>
          </a:prstGeo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9777" y="1310643"/>
            <a:ext cx="23736300" cy="28094942"/>
          </a:xfrm>
          <a:prstGeom prst="rect">
            <a:avLst/>
          </a:prstGeo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7643" y="6979923"/>
            <a:ext cx="16846553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  <a:prstGeom prst="rect">
            <a:avLst/>
          </a:prstGeo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4AFE470F-B8E8-425B-972E-C4A12820D08B}" type="datetimeFigureOut">
              <a:rPr lang="en-US" smtClean="0"/>
              <a:pPr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/>
          <a:lstStyle/>
          <a:p>
            <a:fld id="{B902E451-A4CB-41AA-93FD-4B5AE8279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807092" rtl="0" eaLnBrk="1" latinLnBrk="0" hangingPunct="1">
        <a:spcBef>
          <a:spcPct val="0"/>
        </a:spcBef>
        <a:buNone/>
        <a:defRPr sz="25200" b="1" kern="1200">
          <a:solidFill>
            <a:srgbClr val="FFD31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89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6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2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400507" y="8092583"/>
            <a:ext cx="4822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DB832A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en-US" sz="8000" b="1" dirty="0">
              <a:solidFill>
                <a:srgbClr val="DB832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42071" y="22407792"/>
            <a:ext cx="5156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B832A"/>
                </a:solidFill>
              </a:rPr>
              <a:t>References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442071" y="23743414"/>
            <a:ext cx="918054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Loftus, et al. Reduction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in intraoperative bacterial contamination of peripheral intravenous tubing through the use of a passive catheter care system. 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 </a:t>
            </a:r>
            <a:r>
              <a:rPr lang="en-US" sz="2800" i="1" dirty="0" smtClean="0">
                <a:solidFill>
                  <a:srgbClr val="8EB4E3"/>
                </a:solidFill>
                <a:latin typeface="Calibri" pitchFamily="1" charset="0"/>
              </a:rPr>
              <a:t>Anesth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Analg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2012 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Dec;115:1315-23</a:t>
            </a:r>
            <a:endParaRPr lang="en-US" sz="2800" dirty="0">
              <a:solidFill>
                <a:srgbClr val="8EB4E3"/>
              </a:solidFill>
              <a:latin typeface="Calibri" pitchFamily="1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8EB4E3"/>
                </a:solidFill>
                <a:latin typeface="Calibri" pitchFamily="1" charset="0"/>
              </a:rPr>
              <a:t>Eiref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, et al. Hand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sanitizer dispensers and associated hospital-acquired infections: friend or fomite? 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 </a:t>
            </a:r>
            <a:r>
              <a:rPr lang="en-US" sz="2800" i="1" dirty="0" smtClean="0">
                <a:solidFill>
                  <a:srgbClr val="8EB4E3"/>
                </a:solidFill>
                <a:latin typeface="Calibri" pitchFamily="1" charset="0"/>
              </a:rPr>
              <a:t>Surg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Infect 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2012;13:137-40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8EB4E3"/>
                </a:solidFill>
                <a:latin typeface="Calibri" pitchFamily="1" charset="0"/>
              </a:rPr>
              <a:t>Donskey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CJ. Does improving surface cleaning and disinfection reduce health care-associated infections?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Am J Infect Control  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2013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8EB4E3"/>
                </a:solidFill>
                <a:latin typeface="Calibri" pitchFamily="1" charset="0"/>
              </a:rPr>
              <a:t>Kollef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 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M. SMART approaches for reducing nosocomial infections in the ICU. 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Chest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 2008 Aug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; 134:447-56</a:t>
            </a:r>
            <a:endParaRPr lang="en-US" sz="2800" dirty="0">
              <a:solidFill>
                <a:srgbClr val="8EB4E3"/>
              </a:solidFill>
              <a:latin typeface="Calibri" pitchFamily="1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8EB4E3"/>
                </a:solidFill>
                <a:latin typeface="Calibri" pitchFamily="1" charset="0"/>
              </a:rPr>
              <a:t>Vallés</a:t>
            </a:r>
            <a:r>
              <a:rPr lang="en-US" sz="2800" dirty="0" smtClean="0">
                <a:solidFill>
                  <a:srgbClr val="8EB4E3"/>
                </a:solidFill>
                <a:latin typeface="Calibri" pitchFamily="1" charset="0"/>
              </a:rPr>
              <a:t>, et al. Patterns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of colonization by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Pseudomonas </a:t>
            </a:r>
            <a:r>
              <a:rPr lang="en-US" sz="2800" i="1" dirty="0" err="1">
                <a:solidFill>
                  <a:srgbClr val="8EB4E3"/>
                </a:solidFill>
                <a:latin typeface="Calibri" pitchFamily="1" charset="0"/>
              </a:rPr>
              <a:t>aeruginosa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 </a:t>
            </a:r>
            <a:r>
              <a:rPr lang="en-US" sz="2800" dirty="0">
                <a:solidFill>
                  <a:srgbClr val="8EB4E3"/>
                </a:solidFill>
                <a:latin typeface="Calibri" pitchFamily="1" charset="0"/>
              </a:rPr>
              <a:t>in intubated patients: a 3-year prospective study of 1,607 isolates using pulsed-field gel electrophoresis with implications for prevention of ventilator-associated pneumonia.  </a:t>
            </a:r>
            <a:r>
              <a:rPr lang="en-US" sz="2800" i="1" dirty="0">
                <a:solidFill>
                  <a:srgbClr val="8EB4E3"/>
                </a:solidFill>
                <a:latin typeface="Calibri" pitchFamily="1" charset="0"/>
              </a:rPr>
              <a:t>Intensive Care Med </a:t>
            </a:r>
            <a:r>
              <a:rPr lang="en-US" sz="2800">
                <a:solidFill>
                  <a:srgbClr val="8EB4E3"/>
                </a:solidFill>
                <a:latin typeface="Calibri" pitchFamily="1" charset="0"/>
              </a:rPr>
              <a:t>2004 </a:t>
            </a:r>
            <a:r>
              <a:rPr lang="en-US" sz="2800" smtClean="0">
                <a:solidFill>
                  <a:srgbClr val="8EB4E3"/>
                </a:solidFill>
                <a:latin typeface="Calibri" pitchFamily="1" charset="0"/>
              </a:rPr>
              <a:t>Sep;30:1768-75</a:t>
            </a:r>
            <a:endParaRPr lang="en-US" sz="2800" dirty="0">
              <a:solidFill>
                <a:srgbClr val="8EB4E3"/>
              </a:solidFill>
              <a:latin typeface="Calibri" pitchFamily="1" charset="0"/>
            </a:endParaRPr>
          </a:p>
          <a:p>
            <a:endParaRPr lang="en-US" sz="2800" dirty="0">
              <a:solidFill>
                <a:srgbClr val="8EB4E3"/>
              </a:solidFill>
              <a:latin typeface="Calibri" pitchFamily="1" charset="0"/>
            </a:endParaRPr>
          </a:p>
          <a:p>
            <a:pPr marL="514350" indent="-514350">
              <a:buFontTx/>
              <a:buAutoNum type="arabicPeriod"/>
            </a:pPr>
            <a:endParaRPr lang="en-US" sz="3300" dirty="0">
              <a:solidFill>
                <a:schemeClr val="bg1"/>
              </a:solidFill>
              <a:latin typeface="Calibri" pitchFamily="1" charset="0"/>
            </a:endParaRPr>
          </a:p>
          <a:p>
            <a:endParaRPr lang="en-US" sz="33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760" y="1585707"/>
            <a:ext cx="3456990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DB832A"/>
                </a:solidFill>
              </a:rPr>
              <a:t>Another Source to Stymie:  Hand Sanitizer Dispenser: A Pilot   Study</a:t>
            </a:r>
            <a:r>
              <a:rPr lang="en-US" sz="10000" b="1" dirty="0">
                <a:solidFill>
                  <a:srgbClr val="DB832A"/>
                </a:solidFill>
              </a:rPr>
              <a:t> </a:t>
            </a:r>
            <a:r>
              <a:rPr lang="en-US" sz="10000" b="1" dirty="0" smtClean="0">
                <a:solidFill>
                  <a:srgbClr val="DB832A"/>
                </a:solidFill>
              </a:rPr>
              <a:t>Improving Anesthesia Workplace Hygiene</a:t>
            </a:r>
            <a:endParaRPr lang="en-US" sz="100" b="1" dirty="0">
              <a:solidFill>
                <a:srgbClr val="FFC000"/>
              </a:solidFill>
            </a:endParaRPr>
          </a:p>
          <a:p>
            <a:endParaRPr lang="en-US" sz="500" b="1" dirty="0" smtClean="0">
              <a:solidFill>
                <a:srgbClr val="FFC000"/>
              </a:solidFill>
            </a:endParaRPr>
          </a:p>
          <a:p>
            <a:r>
              <a:rPr lang="en-US" sz="6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Devon </a:t>
            </a:r>
            <a:r>
              <a:rPr lang="en-US" sz="6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Cole, </a:t>
            </a:r>
            <a:r>
              <a:rPr lang="en-US" sz="6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MD, </a:t>
            </a:r>
            <a:r>
              <a:rPr lang="en-US" sz="68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Sadiq</a:t>
            </a:r>
            <a:r>
              <a:rPr lang="en-US" sz="6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8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Shaik</a:t>
            </a:r>
            <a:r>
              <a:rPr lang="en-US" sz="6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MD, </a:t>
            </a:r>
            <a:r>
              <a:rPr lang="en-US" sz="68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Nikolaus</a:t>
            </a:r>
            <a:r>
              <a:rPr lang="en-US" sz="6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Gravenstein, MD</a:t>
            </a:r>
            <a:endParaRPr lang="en-US" sz="68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Department of Anesthesiology, University of Florida College of Medicine, Gainesville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46324" y="8092583"/>
            <a:ext cx="4005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DB832A"/>
                </a:solidFill>
              </a:rPr>
              <a:t>Methods</a:t>
            </a:r>
            <a:endParaRPr lang="en-US" sz="8000" b="1" dirty="0">
              <a:solidFill>
                <a:srgbClr val="DB832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46324" y="9384244"/>
            <a:ext cx="10740402" cy="1020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en-US" sz="3300" dirty="0" smtClean="0">
                <a:solidFill>
                  <a:srgbClr val="8EB4E3"/>
                </a:solidFill>
              </a:rPr>
              <a:t>      HSDs </a:t>
            </a:r>
            <a:r>
              <a:rPr lang="en-US" sz="3300" dirty="0">
                <a:solidFill>
                  <a:srgbClr val="8EB4E3"/>
                </a:solidFill>
              </a:rPr>
              <a:t>located at anesthesia workstations for hospital #1 (13 ORs) and  hospital #2 (20 ORs) were compared.  At hospital #</a:t>
            </a:r>
            <a:r>
              <a:rPr lang="en-US" sz="3300" dirty="0" smtClean="0">
                <a:solidFill>
                  <a:srgbClr val="8EB4E3"/>
                </a:solidFill>
              </a:rPr>
              <a:t>1, </a:t>
            </a:r>
            <a:r>
              <a:rPr lang="en-US" sz="3300" dirty="0">
                <a:solidFill>
                  <a:srgbClr val="8EB4E3"/>
                </a:solidFill>
              </a:rPr>
              <a:t>we instituted a protocol to have all surfaces of HSDs cleaned </a:t>
            </a:r>
            <a:r>
              <a:rPr lang="en-US" sz="3300" dirty="0" smtClean="0">
                <a:solidFill>
                  <a:srgbClr val="8EB4E3"/>
                </a:solidFill>
              </a:rPr>
              <a:t>between </a:t>
            </a:r>
            <a:r>
              <a:rPr lang="en-US" sz="3300" dirty="0">
                <a:solidFill>
                  <a:srgbClr val="8EB4E3"/>
                </a:solidFill>
              </a:rPr>
              <a:t>case OR room turnover, using </a:t>
            </a:r>
            <a:r>
              <a:rPr lang="en-US" sz="3300" dirty="0" err="1">
                <a:solidFill>
                  <a:srgbClr val="8EB4E3"/>
                </a:solidFill>
              </a:rPr>
              <a:t>Sani</a:t>
            </a:r>
            <a:r>
              <a:rPr lang="en-US" sz="3300" dirty="0">
                <a:solidFill>
                  <a:srgbClr val="8EB4E3"/>
                </a:solidFill>
              </a:rPr>
              <a:t>-Cloth Germicidal Disposable </a:t>
            </a:r>
            <a:r>
              <a:rPr lang="en-US" sz="3300" dirty="0" smtClean="0">
                <a:solidFill>
                  <a:srgbClr val="8EB4E3"/>
                </a:solidFill>
              </a:rPr>
              <a:t>Wipes </a:t>
            </a:r>
            <a:r>
              <a:rPr lang="en-US" sz="3300" dirty="0">
                <a:solidFill>
                  <a:srgbClr val="8EB4E3"/>
                </a:solidFill>
              </a:rPr>
              <a:t>(PDI, Orangeburg, NY) to disinfect (example A) the counter-top HSD gel pump bottle (Purell</a:t>
            </a:r>
            <a:r>
              <a:rPr lang="en-US" sz="3300" dirty="0" smtClean="0">
                <a:solidFill>
                  <a:srgbClr val="8EB4E3"/>
                </a:solidFill>
              </a:rPr>
              <a:t>®, </a:t>
            </a:r>
            <a:r>
              <a:rPr lang="en-US" sz="3300" dirty="0">
                <a:solidFill>
                  <a:srgbClr val="8EB4E3"/>
                </a:solidFill>
              </a:rPr>
              <a:t>Akron, OH) located at each anesthesia workstation.  At hospital #</a:t>
            </a:r>
            <a:r>
              <a:rPr lang="en-US" sz="3300" dirty="0" smtClean="0">
                <a:solidFill>
                  <a:srgbClr val="8EB4E3"/>
                </a:solidFill>
              </a:rPr>
              <a:t>2, </a:t>
            </a:r>
            <a:r>
              <a:rPr lang="en-US" sz="3300" dirty="0">
                <a:solidFill>
                  <a:srgbClr val="8EB4E3"/>
                </a:solidFill>
              </a:rPr>
              <a:t>no disinfection of HSD was instituted at anesthesia </a:t>
            </a:r>
            <a:r>
              <a:rPr lang="en-US" sz="3300" dirty="0" smtClean="0">
                <a:solidFill>
                  <a:srgbClr val="8EB4E3"/>
                </a:solidFill>
              </a:rPr>
              <a:t>workstations.  </a:t>
            </a:r>
            <a:endParaRPr lang="en-US" sz="3300" dirty="0">
              <a:solidFill>
                <a:srgbClr val="8EB4E3"/>
              </a:solidFill>
            </a:endParaRP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en-US" sz="3300" dirty="0" smtClean="0">
                <a:solidFill>
                  <a:srgbClr val="8EB4E3"/>
                </a:solidFill>
              </a:rPr>
              <a:t>      Sterile 4 × 4s </a:t>
            </a:r>
            <a:r>
              <a:rPr lang="en-US" sz="3300" dirty="0">
                <a:solidFill>
                  <a:srgbClr val="8EB4E3"/>
                </a:solidFill>
              </a:rPr>
              <a:t>moistened with 5 mL </a:t>
            </a:r>
            <a:r>
              <a:rPr lang="en-US" sz="3300" dirty="0" smtClean="0">
                <a:solidFill>
                  <a:srgbClr val="8EB4E3"/>
                </a:solidFill>
              </a:rPr>
              <a:t>of sterile </a:t>
            </a:r>
            <a:r>
              <a:rPr lang="en-US" sz="3300" dirty="0">
                <a:solidFill>
                  <a:srgbClr val="8EB4E3"/>
                </a:solidFill>
              </a:rPr>
              <a:t>saline were used to swab the top of  each HSD handle at </a:t>
            </a:r>
            <a:r>
              <a:rPr lang="en-US" sz="3300" dirty="0" smtClean="0">
                <a:solidFill>
                  <a:srgbClr val="8EB4E3"/>
                </a:solidFill>
              </a:rPr>
              <a:t>4-h </a:t>
            </a:r>
            <a:r>
              <a:rPr lang="en-US" sz="3300" dirty="0">
                <a:solidFill>
                  <a:srgbClr val="8EB4E3"/>
                </a:solidFill>
              </a:rPr>
              <a:t>intervals, </a:t>
            </a:r>
            <a:r>
              <a:rPr lang="en-US" sz="3300" dirty="0" smtClean="0">
                <a:solidFill>
                  <a:srgbClr val="8EB4E3"/>
                </a:solidFill>
              </a:rPr>
              <a:t>and were then </a:t>
            </a:r>
            <a:r>
              <a:rPr lang="en-US" sz="3300" dirty="0">
                <a:solidFill>
                  <a:srgbClr val="8EB4E3"/>
                </a:solidFill>
              </a:rPr>
              <a:t>spread evenly on sheep blood agar </a:t>
            </a:r>
            <a:r>
              <a:rPr lang="en-US" sz="3300" dirty="0" smtClean="0">
                <a:solidFill>
                  <a:srgbClr val="8EB4E3"/>
                </a:solidFill>
              </a:rPr>
              <a:t>plates </a:t>
            </a:r>
            <a:r>
              <a:rPr lang="en-US" sz="3300" dirty="0">
                <a:solidFill>
                  <a:srgbClr val="8EB4E3"/>
                </a:solidFill>
              </a:rPr>
              <a:t>(</a:t>
            </a:r>
            <a:r>
              <a:rPr lang="en-US" sz="3300" dirty="0" smtClean="0">
                <a:solidFill>
                  <a:srgbClr val="8EB4E3"/>
                </a:solidFill>
              </a:rPr>
              <a:t>R01198; </a:t>
            </a:r>
            <a:r>
              <a:rPr lang="en-US" sz="3300" dirty="0" err="1">
                <a:solidFill>
                  <a:srgbClr val="8EB4E3"/>
                </a:solidFill>
              </a:rPr>
              <a:t>Remel</a:t>
            </a:r>
            <a:r>
              <a:rPr lang="en-US" sz="3300" dirty="0">
                <a:solidFill>
                  <a:srgbClr val="8EB4E3"/>
                </a:solidFill>
              </a:rPr>
              <a:t>, Lenexa, KS) and cultured at 37°C for 48 </a:t>
            </a:r>
            <a:r>
              <a:rPr lang="en-US" sz="3300" dirty="0" smtClean="0">
                <a:solidFill>
                  <a:srgbClr val="8EB4E3"/>
                </a:solidFill>
              </a:rPr>
              <a:t>h.  </a:t>
            </a:r>
            <a:r>
              <a:rPr lang="en-US" sz="3300" dirty="0">
                <a:solidFill>
                  <a:srgbClr val="8EB4E3"/>
                </a:solidFill>
              </a:rPr>
              <a:t>Negative control samples for each time interval were sterile </a:t>
            </a:r>
            <a:r>
              <a:rPr lang="en-US" sz="3300" dirty="0" smtClean="0">
                <a:solidFill>
                  <a:srgbClr val="8EB4E3"/>
                </a:solidFill>
              </a:rPr>
              <a:t>4 × 4s </a:t>
            </a:r>
            <a:r>
              <a:rPr lang="en-US" sz="3300" dirty="0">
                <a:solidFill>
                  <a:srgbClr val="8EB4E3"/>
                </a:solidFill>
              </a:rPr>
              <a:t>and saline alone.  Total colony-forming units (CFUs) were counted (examples </a:t>
            </a:r>
            <a:r>
              <a:rPr lang="en-US" sz="3300" dirty="0" smtClean="0">
                <a:solidFill>
                  <a:srgbClr val="8EB4E3"/>
                </a:solidFill>
              </a:rPr>
              <a:t>B and </a:t>
            </a:r>
            <a:r>
              <a:rPr lang="en-US" sz="3300" dirty="0">
                <a:solidFill>
                  <a:srgbClr val="8EB4E3"/>
                </a:solidFill>
              </a:rPr>
              <a:t>C) and </a:t>
            </a:r>
            <a:r>
              <a:rPr lang="en-US" sz="3300" dirty="0" smtClean="0">
                <a:solidFill>
                  <a:srgbClr val="8EB4E3"/>
                </a:solidFill>
              </a:rPr>
              <a:t>statistical </a:t>
            </a:r>
            <a:r>
              <a:rPr lang="en-US" sz="3300" dirty="0">
                <a:solidFill>
                  <a:srgbClr val="8EB4E3"/>
                </a:solidFill>
              </a:rPr>
              <a:t>analysis was done using Excel (ver. 2010, </a:t>
            </a:r>
            <a:r>
              <a:rPr lang="en-US" sz="3300" dirty="0" smtClean="0">
                <a:solidFill>
                  <a:srgbClr val="8EB4E3"/>
                </a:solidFill>
              </a:rPr>
              <a:t>Microsoft, Redmond, WA), </a:t>
            </a:r>
            <a:r>
              <a:rPr lang="en-US" sz="3300" dirty="0">
                <a:solidFill>
                  <a:srgbClr val="8EB4E3"/>
                </a:solidFill>
              </a:rPr>
              <a:t>unequal variance for t </a:t>
            </a:r>
            <a:r>
              <a:rPr lang="en-US" sz="3300" dirty="0" smtClean="0">
                <a:solidFill>
                  <a:srgbClr val="8EB4E3"/>
                </a:solidFill>
              </a:rPr>
              <a:t>test, </a:t>
            </a:r>
            <a:r>
              <a:rPr lang="en-US" sz="3300" dirty="0">
                <a:solidFill>
                  <a:srgbClr val="8EB4E3"/>
                </a:solidFill>
              </a:rPr>
              <a:t>and linear regression.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endParaRPr lang="en-US" sz="3300" dirty="0">
              <a:solidFill>
                <a:srgbClr val="8EB4E3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860506" y="7587294"/>
            <a:ext cx="43652132" cy="0"/>
          </a:xfrm>
          <a:prstGeom prst="line">
            <a:avLst/>
          </a:prstGeom>
          <a:ln w="149225">
            <a:solidFill>
              <a:srgbClr val="DB8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64339" y="30031195"/>
            <a:ext cx="14657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DB832A"/>
                </a:solidFill>
                <a:latin typeface="Calibri" pitchFamily="1" charset="0"/>
              </a:rPr>
              <a:t>Figure 1</a:t>
            </a:r>
            <a:endParaRPr lang="en-US" sz="6000" b="1" dirty="0" smtClean="0">
              <a:solidFill>
                <a:schemeClr val="accent6"/>
              </a:solidFill>
            </a:endParaRPr>
          </a:p>
          <a:p>
            <a:r>
              <a:rPr lang="en-US" sz="3300" dirty="0">
                <a:solidFill>
                  <a:schemeClr val="bg1"/>
                </a:solidFill>
              </a:rPr>
              <a:t>Comparison of </a:t>
            </a:r>
            <a:r>
              <a:rPr lang="en-US" sz="3300" dirty="0" err="1" smtClean="0">
                <a:solidFill>
                  <a:schemeClr val="bg1"/>
                </a:solidFill>
              </a:rPr>
              <a:t>HSD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dirty="0">
                <a:solidFill>
                  <a:schemeClr val="bg1"/>
                </a:solidFill>
              </a:rPr>
              <a:t>handle </a:t>
            </a:r>
            <a:r>
              <a:rPr lang="en-US" sz="3300" dirty="0" smtClean="0">
                <a:solidFill>
                  <a:schemeClr val="bg1"/>
                </a:solidFill>
              </a:rPr>
              <a:t>bacteria </a:t>
            </a:r>
            <a:r>
              <a:rPr lang="en-US" sz="3300" dirty="0">
                <a:solidFill>
                  <a:schemeClr val="bg1"/>
                </a:solidFill>
              </a:rPr>
              <a:t>burden throughout the workday at anesthesia </a:t>
            </a:r>
            <a:r>
              <a:rPr lang="en-US" sz="3300" dirty="0" smtClean="0">
                <a:solidFill>
                  <a:schemeClr val="bg1"/>
                </a:solidFill>
              </a:rPr>
              <a:t>workstations, </a:t>
            </a:r>
            <a:r>
              <a:rPr lang="en-US" sz="3300" dirty="0">
                <a:solidFill>
                  <a:schemeClr val="bg1"/>
                </a:solidFill>
              </a:rPr>
              <a:t>hospital #1 (interval cleaning) versus hospital #2 (no interval cleaning). 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400507" y="9384244"/>
            <a:ext cx="9112131" cy="1289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8EB4E3"/>
                </a:solidFill>
              </a:rPr>
              <a:t>Lack of good hand hygiene is associated with </a:t>
            </a:r>
            <a:r>
              <a:rPr lang="en-US" sz="3200" dirty="0" smtClean="0">
                <a:solidFill>
                  <a:srgbClr val="8EB4E3"/>
                </a:solidFill>
              </a:rPr>
              <a:t>postoperative </a:t>
            </a:r>
            <a:r>
              <a:rPr lang="en-US" sz="3200" dirty="0">
                <a:solidFill>
                  <a:srgbClr val="8EB4E3"/>
                </a:solidFill>
              </a:rPr>
              <a:t>infections through direct transmission of bacterial contaminants to IV tubing stopcocks (1) </a:t>
            </a:r>
            <a:endParaRPr lang="en-US" sz="3200" dirty="0" smtClean="0">
              <a:solidFill>
                <a:srgbClr val="8EB4E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8EB4E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8EB4E3"/>
                </a:solidFill>
              </a:rPr>
              <a:t>Overwhelming evidence </a:t>
            </a:r>
            <a:r>
              <a:rPr lang="en-US" sz="3200" dirty="0" smtClean="0">
                <a:solidFill>
                  <a:srgbClr val="8EB4E3"/>
                </a:solidFill>
              </a:rPr>
              <a:t>shows that </a:t>
            </a:r>
            <a:r>
              <a:rPr lang="en-US" sz="3200" dirty="0">
                <a:solidFill>
                  <a:srgbClr val="8EB4E3"/>
                </a:solidFill>
              </a:rPr>
              <a:t>enhanced environmental cleaning and disinfection of </a:t>
            </a:r>
            <a:r>
              <a:rPr lang="en-US" sz="3200" dirty="0" smtClean="0">
                <a:solidFill>
                  <a:srgbClr val="8EB4E3"/>
                </a:solidFill>
              </a:rPr>
              <a:t>high-touch </a:t>
            </a:r>
            <a:r>
              <a:rPr lang="en-US" sz="3200" dirty="0">
                <a:solidFill>
                  <a:srgbClr val="8EB4E3"/>
                </a:solidFill>
              </a:rPr>
              <a:t>surfaces reduces transmission of pathogens (3</a:t>
            </a:r>
            <a:r>
              <a:rPr lang="en-US" sz="3200" dirty="0" smtClean="0">
                <a:solidFill>
                  <a:srgbClr val="8EB4E3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8EB4E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8EB4E3"/>
                </a:solidFill>
              </a:rPr>
              <a:t>Epidemiologic investigation with laboratory confirmation identifies practice improvement changes that result in relevant interventions (4</a:t>
            </a:r>
            <a:r>
              <a:rPr lang="en-US" sz="3200" dirty="0" smtClean="0">
                <a:solidFill>
                  <a:srgbClr val="8EB4E3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8EB4E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8EB4E3"/>
                </a:solidFill>
              </a:rPr>
              <a:t>Many inanimate objects in the hospital setting are reservoirs for pathogens with matching genetic profiles identical to those found in patients (5</a:t>
            </a:r>
            <a:r>
              <a:rPr lang="en-US" sz="3200" dirty="0" smtClean="0">
                <a:solidFill>
                  <a:srgbClr val="8EB4E3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8EB4E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8EB4E3"/>
                </a:solidFill>
              </a:rPr>
              <a:t>The HSD at the anesthesia workstation is an easily overlooked high-touch surface that becomes a potential pathogen vector during the course of the OR workday.  Cleaning them with a microbicidal wipe during room turnover measurably reduces the HSD bacterial burden during the workday and is an easily implemented practice to add to </a:t>
            </a:r>
            <a:r>
              <a:rPr lang="en-US" sz="3200" dirty="0" smtClean="0">
                <a:solidFill>
                  <a:srgbClr val="8EB4E3"/>
                </a:solidFill>
              </a:rPr>
              <a:t>the routine </a:t>
            </a:r>
            <a:r>
              <a:rPr lang="en-US" sz="3200" dirty="0">
                <a:solidFill>
                  <a:srgbClr val="8EB4E3"/>
                </a:solidFill>
              </a:rPr>
              <a:t>OR workstation turnover process.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0117" y="9384244"/>
            <a:ext cx="11640037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8EB4E3"/>
                </a:solidFill>
              </a:rPr>
              <a:t> </a:t>
            </a:r>
            <a:r>
              <a:rPr lang="en-US" sz="3300" dirty="0" smtClean="0">
                <a:solidFill>
                  <a:srgbClr val="8EB4E3"/>
                </a:solidFill>
              </a:rPr>
              <a:t>     </a:t>
            </a:r>
            <a:r>
              <a:rPr lang="en-US" sz="3300" dirty="0">
                <a:solidFill>
                  <a:srgbClr val="8EB4E3"/>
                </a:solidFill>
              </a:rPr>
              <a:t>We </a:t>
            </a:r>
            <a:r>
              <a:rPr lang="en-US" sz="3300" dirty="0" smtClean="0">
                <a:solidFill>
                  <a:srgbClr val="8EB4E3"/>
                </a:solidFill>
              </a:rPr>
              <a:t>hypothesized that decontamination </a:t>
            </a:r>
            <a:r>
              <a:rPr lang="en-US" sz="3300" dirty="0">
                <a:solidFill>
                  <a:srgbClr val="8EB4E3"/>
                </a:solidFill>
              </a:rPr>
              <a:t>of hand sanitizer dispensers (HSDs) would reduce </a:t>
            </a:r>
            <a:r>
              <a:rPr lang="en-US" sz="3300" dirty="0" smtClean="0">
                <a:solidFill>
                  <a:srgbClr val="8EB4E3"/>
                </a:solidFill>
              </a:rPr>
              <a:t>the bacterial </a:t>
            </a:r>
            <a:r>
              <a:rPr lang="en-US" sz="3300" dirty="0">
                <a:solidFill>
                  <a:srgbClr val="8EB4E3"/>
                </a:solidFill>
              </a:rPr>
              <a:t>burden throughout the anesthesia workday.  The goal of this study was to quantify HSD bacterial burden and </a:t>
            </a:r>
            <a:r>
              <a:rPr lang="en-US" sz="3300" dirty="0" smtClean="0">
                <a:solidFill>
                  <a:srgbClr val="8EB4E3"/>
                </a:solidFill>
              </a:rPr>
              <a:t>to determine </a:t>
            </a:r>
            <a:r>
              <a:rPr lang="en-US" sz="3300" dirty="0">
                <a:solidFill>
                  <a:srgbClr val="8EB4E3"/>
                </a:solidFill>
              </a:rPr>
              <a:t>if interval HSD disinfection by antibacterial wipe is effective.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     Poor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anesthesia provider hand hygiene has been associated with increased patient mortality through direct transmission of bacterial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to open-lumen, three-way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stopcock sets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used during </a:t>
            </a:r>
            <a:endParaRPr lang="en-US" sz="3300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1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0117" y="8092583"/>
            <a:ext cx="5228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DB832A"/>
                </a:solidFill>
              </a:rPr>
              <a:t>Background</a:t>
            </a:r>
            <a:endParaRPr lang="en-US" sz="8000" b="1" dirty="0">
              <a:solidFill>
                <a:srgbClr val="DB832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6322" y="8154138"/>
            <a:ext cx="90958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b="1" dirty="0" smtClean="0">
                <a:solidFill>
                  <a:srgbClr val="DB832A"/>
                </a:solidFill>
                <a:latin typeface="Calibri" pitchFamily="34" charset="0"/>
                <a:cs typeface="Calibri" pitchFamily="34" charset="0"/>
              </a:rPr>
              <a:t>Results</a:t>
            </a:r>
            <a:endParaRPr lang="en-US" sz="7400" b="1" dirty="0">
              <a:solidFill>
                <a:srgbClr val="DB832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71" y="24601714"/>
            <a:ext cx="3497943" cy="3934565"/>
          </a:xfrm>
          <a:prstGeom prst="rect">
            <a:avLst/>
          </a:prstGeom>
          <a:solidFill>
            <a:srgbClr val="DB8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23142" y="25578729"/>
            <a:ext cx="2066472" cy="2031667"/>
            <a:chOff x="1923142" y="25578729"/>
            <a:chExt cx="2066472" cy="2031667"/>
          </a:xfrm>
        </p:grpSpPr>
        <p:sp>
          <p:nvSpPr>
            <p:cNvPr id="47" name="Rectangle 46"/>
            <p:cNvSpPr/>
            <p:nvPr/>
          </p:nvSpPr>
          <p:spPr>
            <a:xfrm>
              <a:off x="1923142" y="25578729"/>
              <a:ext cx="1901372" cy="990267"/>
            </a:xfrm>
            <a:prstGeom prst="rect">
              <a:avLst/>
            </a:prstGeom>
            <a:solidFill>
              <a:srgbClr val="DB8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5542" y="25731129"/>
              <a:ext cx="1901372" cy="990267"/>
            </a:xfrm>
            <a:prstGeom prst="rect">
              <a:avLst/>
            </a:prstGeom>
            <a:solidFill>
              <a:srgbClr val="DB8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88242" y="26620129"/>
              <a:ext cx="1901372" cy="990267"/>
            </a:xfrm>
            <a:prstGeom prst="rect">
              <a:avLst/>
            </a:prstGeom>
            <a:solidFill>
              <a:srgbClr val="DB8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4171" y="28370968"/>
            <a:ext cx="4181929" cy="4306132"/>
          </a:xfrm>
          <a:prstGeom prst="rect">
            <a:avLst/>
          </a:prstGeom>
          <a:solidFill>
            <a:srgbClr val="DB8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1544" r="10641" b="6315"/>
          <a:stretch/>
        </p:blipFill>
        <p:spPr>
          <a:xfrm>
            <a:off x="104589" y="28678774"/>
            <a:ext cx="4416164" cy="3958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31531" r="14236" b="19622"/>
          <a:stretch/>
        </p:blipFill>
        <p:spPr>
          <a:xfrm>
            <a:off x="1403054" y="1522954"/>
            <a:ext cx="8763000" cy="4721412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/>
          <a:stretch/>
        </p:blipFill>
        <p:spPr bwMode="auto">
          <a:xfrm>
            <a:off x="6150118" y="19494366"/>
            <a:ext cx="15123384" cy="1059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6564"/>
          <a:stretch/>
        </p:blipFill>
        <p:spPr bwMode="auto">
          <a:xfrm>
            <a:off x="23084846" y="19494366"/>
            <a:ext cx="15977355" cy="1053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9516321" y="9384244"/>
            <a:ext cx="1017764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en-US" sz="3300" dirty="0" smtClean="0">
                <a:solidFill>
                  <a:srgbClr val="8EB4E3"/>
                </a:solidFill>
              </a:rPr>
              <a:t>      HSDs </a:t>
            </a:r>
            <a:r>
              <a:rPr lang="en-US" sz="3300" dirty="0">
                <a:solidFill>
                  <a:srgbClr val="8EB4E3"/>
                </a:solidFill>
              </a:rPr>
              <a:t>accumulate a rising bacterial burden </a:t>
            </a:r>
            <a:r>
              <a:rPr lang="en-US" sz="3300" dirty="0" smtClean="0">
                <a:solidFill>
                  <a:srgbClr val="8EB4E3"/>
                </a:solidFill>
              </a:rPr>
              <a:t>throughout  </a:t>
            </a:r>
            <a:r>
              <a:rPr lang="en-US" sz="3300" dirty="0">
                <a:solidFill>
                  <a:srgbClr val="8EB4E3"/>
                </a:solidFill>
              </a:rPr>
              <a:t>the workday from </a:t>
            </a:r>
            <a:r>
              <a:rPr lang="en-US" sz="3300" dirty="0" smtClean="0">
                <a:solidFill>
                  <a:srgbClr val="8EB4E3"/>
                </a:solidFill>
              </a:rPr>
              <a:t>10 am </a:t>
            </a:r>
            <a:r>
              <a:rPr lang="en-US" sz="3300" dirty="0">
                <a:solidFill>
                  <a:srgbClr val="8EB4E3"/>
                </a:solidFill>
              </a:rPr>
              <a:t>to </a:t>
            </a:r>
            <a:r>
              <a:rPr lang="en-US" sz="3300" dirty="0" smtClean="0">
                <a:solidFill>
                  <a:srgbClr val="8EB4E3"/>
                </a:solidFill>
              </a:rPr>
              <a:t>6 pm, </a:t>
            </a:r>
            <a:r>
              <a:rPr lang="en-US" sz="3300" dirty="0">
                <a:solidFill>
                  <a:srgbClr val="8EB4E3"/>
                </a:solidFill>
              </a:rPr>
              <a:t>showing a strong linear relationship: hospital #1, </a:t>
            </a:r>
            <a:r>
              <a:rPr lang="en-US" sz="3300" dirty="0" smtClean="0">
                <a:solidFill>
                  <a:srgbClr val="8EB4E3"/>
                </a:solidFill>
              </a:rPr>
              <a:t>p = 0.0018 </a:t>
            </a:r>
            <a:r>
              <a:rPr lang="en-US" sz="3300" dirty="0">
                <a:solidFill>
                  <a:srgbClr val="8EB4E3"/>
                </a:solidFill>
              </a:rPr>
              <a:t>and hospital #2, </a:t>
            </a:r>
            <a:r>
              <a:rPr lang="en-US" sz="3300" dirty="0" smtClean="0">
                <a:solidFill>
                  <a:srgbClr val="8EB4E3"/>
                </a:solidFill>
              </a:rPr>
              <a:t>p = 0.0029 </a:t>
            </a:r>
            <a:r>
              <a:rPr lang="en-US" sz="3300" dirty="0">
                <a:solidFill>
                  <a:srgbClr val="8EB4E3"/>
                </a:solidFill>
              </a:rPr>
              <a:t>(Figure 1).   A total of 163 samples </a:t>
            </a:r>
            <a:r>
              <a:rPr lang="en-US" sz="3300" dirty="0" smtClean="0">
                <a:solidFill>
                  <a:srgbClr val="8EB4E3"/>
                </a:solidFill>
              </a:rPr>
              <a:t>was </a:t>
            </a:r>
            <a:r>
              <a:rPr lang="en-US" sz="3300" dirty="0">
                <a:solidFill>
                  <a:srgbClr val="8EB4E3"/>
                </a:solidFill>
              </a:rPr>
              <a:t>collected (Table 1).  </a:t>
            </a:r>
            <a:r>
              <a:rPr lang="en-US" sz="3300" dirty="0" smtClean="0">
                <a:solidFill>
                  <a:srgbClr val="8EB4E3"/>
                </a:solidFill>
              </a:rPr>
              <a:t>The desiccant </a:t>
            </a:r>
            <a:r>
              <a:rPr lang="en-US" sz="3300" dirty="0">
                <a:solidFill>
                  <a:srgbClr val="8EB4E3"/>
                </a:solidFill>
              </a:rPr>
              <a:t>effect is evident at time points </a:t>
            </a:r>
            <a:r>
              <a:rPr lang="en-US" sz="3300" dirty="0" smtClean="0">
                <a:solidFill>
                  <a:srgbClr val="8EB4E3"/>
                </a:solidFill>
              </a:rPr>
              <a:t>5 </a:t>
            </a:r>
            <a:r>
              <a:rPr lang="en-US" sz="3300" dirty="0">
                <a:solidFill>
                  <a:srgbClr val="8EB4E3"/>
                </a:solidFill>
              </a:rPr>
              <a:t>am and 8 pm where the HSDs sampled were not used for greater than 120 minutes, with no significant difference in </a:t>
            </a:r>
            <a:r>
              <a:rPr lang="en-US" sz="3300" dirty="0" err="1">
                <a:solidFill>
                  <a:srgbClr val="8EB4E3"/>
                </a:solidFill>
              </a:rPr>
              <a:t>CFUs</a:t>
            </a:r>
            <a:r>
              <a:rPr lang="en-US" sz="3300" dirty="0">
                <a:solidFill>
                  <a:srgbClr val="8EB4E3"/>
                </a:solidFill>
              </a:rPr>
              <a:t> </a:t>
            </a:r>
            <a:r>
              <a:rPr lang="en-US" sz="3300" dirty="0" smtClean="0">
                <a:solidFill>
                  <a:srgbClr val="8EB4E3"/>
                </a:solidFill>
              </a:rPr>
              <a:t>detected </a:t>
            </a:r>
            <a:r>
              <a:rPr lang="en-US" sz="3300" dirty="0">
                <a:solidFill>
                  <a:srgbClr val="8EB4E3"/>
                </a:solidFill>
              </a:rPr>
              <a:t>when comparing </a:t>
            </a:r>
            <a:r>
              <a:rPr lang="en-US" sz="3300" dirty="0" smtClean="0">
                <a:solidFill>
                  <a:srgbClr val="8EB4E3"/>
                </a:solidFill>
              </a:rPr>
              <a:t>hospitals </a:t>
            </a:r>
            <a:r>
              <a:rPr lang="en-US" sz="3300" dirty="0">
                <a:solidFill>
                  <a:srgbClr val="8EB4E3"/>
                </a:solidFill>
              </a:rPr>
              <a:t>#1 and #2.  At the beginning of the </a:t>
            </a:r>
            <a:r>
              <a:rPr lang="en-US" sz="3300" dirty="0" smtClean="0">
                <a:solidFill>
                  <a:srgbClr val="8EB4E3"/>
                </a:solidFill>
              </a:rPr>
              <a:t>workday, </a:t>
            </a:r>
            <a:r>
              <a:rPr lang="en-US" sz="3300" dirty="0">
                <a:solidFill>
                  <a:srgbClr val="8EB4E3"/>
                </a:solidFill>
              </a:rPr>
              <a:t>no difference between </a:t>
            </a:r>
            <a:r>
              <a:rPr lang="en-US" sz="3300" dirty="0" smtClean="0">
                <a:solidFill>
                  <a:srgbClr val="8EB4E3"/>
                </a:solidFill>
              </a:rPr>
              <a:t>hospitals </a:t>
            </a:r>
            <a:r>
              <a:rPr lang="en-US" sz="3300" dirty="0">
                <a:solidFill>
                  <a:srgbClr val="8EB4E3"/>
                </a:solidFill>
              </a:rPr>
              <a:t>#1 and #2 was seen at </a:t>
            </a:r>
            <a:r>
              <a:rPr lang="en-US" sz="3300" dirty="0" smtClean="0">
                <a:solidFill>
                  <a:srgbClr val="8EB4E3"/>
                </a:solidFill>
              </a:rPr>
              <a:t>10 am</a:t>
            </a:r>
            <a:r>
              <a:rPr lang="en-US" sz="3300" dirty="0">
                <a:solidFill>
                  <a:srgbClr val="8EB4E3"/>
                </a:solidFill>
              </a:rPr>
              <a:t>, </a:t>
            </a:r>
            <a:r>
              <a:rPr lang="en-US" sz="3300" dirty="0" smtClean="0">
                <a:solidFill>
                  <a:srgbClr val="8EB4E3"/>
                </a:solidFill>
              </a:rPr>
              <a:t>p = 0.32</a:t>
            </a:r>
            <a:r>
              <a:rPr lang="en-US" sz="3300" dirty="0">
                <a:solidFill>
                  <a:srgbClr val="8EB4E3"/>
                </a:solidFill>
              </a:rPr>
              <a:t>.  The disinfection strategy of interval clean disposable </a:t>
            </a:r>
            <a:r>
              <a:rPr lang="en-US" sz="3300" dirty="0" err="1">
                <a:solidFill>
                  <a:srgbClr val="8EB4E3"/>
                </a:solidFill>
              </a:rPr>
              <a:t>microbicidal</a:t>
            </a:r>
            <a:r>
              <a:rPr lang="en-US" sz="3300" dirty="0">
                <a:solidFill>
                  <a:srgbClr val="8EB4E3"/>
                </a:solidFill>
              </a:rPr>
              <a:t> </a:t>
            </a:r>
            <a:r>
              <a:rPr lang="en-US" sz="3300" dirty="0" smtClean="0">
                <a:solidFill>
                  <a:srgbClr val="8EB4E3"/>
                </a:solidFill>
              </a:rPr>
              <a:t>wiping </a:t>
            </a:r>
            <a:r>
              <a:rPr lang="en-US" sz="3300" dirty="0">
                <a:solidFill>
                  <a:srgbClr val="8EB4E3"/>
                </a:solidFill>
              </a:rPr>
              <a:t>at hospital #1 of HSDs is effective at time points </a:t>
            </a:r>
            <a:r>
              <a:rPr lang="en-US" sz="3300" dirty="0" smtClean="0">
                <a:solidFill>
                  <a:srgbClr val="8EB4E3"/>
                </a:solidFill>
              </a:rPr>
              <a:t>2 pm</a:t>
            </a:r>
            <a:r>
              <a:rPr lang="en-US" sz="3300" dirty="0">
                <a:solidFill>
                  <a:srgbClr val="8EB4E3"/>
                </a:solidFill>
              </a:rPr>
              <a:t>, </a:t>
            </a:r>
            <a:r>
              <a:rPr lang="en-US" sz="3300" dirty="0" smtClean="0">
                <a:solidFill>
                  <a:srgbClr val="8EB4E3"/>
                </a:solidFill>
              </a:rPr>
              <a:t>p = 0.032 </a:t>
            </a:r>
            <a:r>
              <a:rPr lang="en-US" sz="3300" dirty="0">
                <a:solidFill>
                  <a:srgbClr val="8EB4E3"/>
                </a:solidFill>
              </a:rPr>
              <a:t>and </a:t>
            </a:r>
            <a:r>
              <a:rPr lang="en-US" sz="3300" dirty="0" smtClean="0">
                <a:solidFill>
                  <a:srgbClr val="8EB4E3"/>
                </a:solidFill>
              </a:rPr>
              <a:t>6 pm</a:t>
            </a:r>
            <a:r>
              <a:rPr lang="en-US" sz="3300" dirty="0">
                <a:solidFill>
                  <a:srgbClr val="8EB4E3"/>
                </a:solidFill>
              </a:rPr>
              <a:t>, </a:t>
            </a:r>
            <a:r>
              <a:rPr lang="en-US" sz="3300" dirty="0" smtClean="0">
                <a:solidFill>
                  <a:srgbClr val="8EB4E3"/>
                </a:solidFill>
              </a:rPr>
              <a:t>p = 0.027</a:t>
            </a:r>
            <a:r>
              <a:rPr lang="en-US" sz="3300" dirty="0">
                <a:solidFill>
                  <a:srgbClr val="8EB4E3"/>
                </a:solidFill>
              </a:rPr>
              <a:t>. </a:t>
            </a:r>
          </a:p>
        </p:txBody>
      </p:sp>
      <p:pic>
        <p:nvPicPr>
          <p:cNvPr id="1026" name="Picture 2" descr="http://content.etilize.com/Large/119639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143" y="14281202"/>
            <a:ext cx="3138253" cy="43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M:\USERS\cole341\Purell Study 2013\Cultures Jan 4th\IMG_10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4319" r="25000" b="25682"/>
          <a:stretch/>
        </p:blipFill>
        <p:spPr bwMode="auto">
          <a:xfrm rot="10800000">
            <a:off x="35045783" y="16582125"/>
            <a:ext cx="2600296" cy="20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" descr="M:\USERS\cole341\Purell Study 2013\Cultures Jan 4th\IMG_10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0833" r="26562" b="29166"/>
          <a:stretch/>
        </p:blipFill>
        <p:spPr bwMode="auto">
          <a:xfrm rot="10800000">
            <a:off x="31181811" y="16511894"/>
            <a:ext cx="2619861" cy="20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150118" y="13724795"/>
            <a:ext cx="74411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anesthesia in the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operating room (1).   HSDs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are known to become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contaminated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by high touch use with pathogens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that may cause hospital-acquired infection (HAI).  One study of HSDs yielded many bacterial species, including commensal skin flora and enteric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gram-negative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bacilli (2).  Colonization was greatest on the lever, where there was direct hand </a:t>
            </a:r>
            <a:r>
              <a:rPr lang="en-US" sz="3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1" charset="0"/>
              </a:rPr>
              <a:t>contact. </a:t>
            </a:r>
            <a:endParaRPr lang="en-US" sz="3300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1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16614" y="30098100"/>
            <a:ext cx="1597735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B832A"/>
                </a:solidFill>
                <a:latin typeface="Calibri" pitchFamily="1" charset="0"/>
              </a:rPr>
              <a:t>Table 1</a:t>
            </a:r>
            <a:endParaRPr lang="en-US" sz="6000" b="1" dirty="0" smtClean="0">
              <a:solidFill>
                <a:schemeClr val="accent6"/>
              </a:solidFill>
            </a:endParaRPr>
          </a:p>
          <a:p>
            <a:r>
              <a:rPr lang="en-US" sz="3300" dirty="0">
                <a:solidFill>
                  <a:schemeClr val="bg1"/>
                </a:solidFill>
              </a:rPr>
              <a:t>Comparison of </a:t>
            </a:r>
            <a:r>
              <a:rPr lang="en-US" sz="3300" dirty="0" err="1" smtClean="0">
                <a:solidFill>
                  <a:schemeClr val="bg1"/>
                </a:solidFill>
              </a:rPr>
              <a:t>HSD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dirty="0">
                <a:solidFill>
                  <a:schemeClr val="bg1"/>
                </a:solidFill>
              </a:rPr>
              <a:t>handle </a:t>
            </a:r>
            <a:r>
              <a:rPr lang="en-US" sz="3300" dirty="0" smtClean="0">
                <a:solidFill>
                  <a:schemeClr val="bg1"/>
                </a:solidFill>
              </a:rPr>
              <a:t>bacteria </a:t>
            </a:r>
            <a:r>
              <a:rPr lang="en-US" sz="3300" dirty="0">
                <a:solidFill>
                  <a:schemeClr val="bg1"/>
                </a:solidFill>
              </a:rPr>
              <a:t>burden throughout the workday at anesthesia </a:t>
            </a:r>
            <a:r>
              <a:rPr lang="en-US" sz="3300" dirty="0" smtClean="0">
                <a:solidFill>
                  <a:schemeClr val="bg1"/>
                </a:solidFill>
              </a:rPr>
              <a:t>workstations. Disinfection </a:t>
            </a:r>
            <a:r>
              <a:rPr lang="en-US" sz="3300" dirty="0">
                <a:solidFill>
                  <a:schemeClr val="bg1"/>
                </a:solidFill>
              </a:rPr>
              <a:t>of HSDs is effective with disposable </a:t>
            </a:r>
            <a:r>
              <a:rPr lang="en-US" sz="3300" dirty="0" smtClean="0">
                <a:solidFill>
                  <a:schemeClr val="bg1"/>
                </a:solidFill>
              </a:rPr>
              <a:t>wipes at </a:t>
            </a:r>
            <a:r>
              <a:rPr lang="en-US" sz="3300" dirty="0">
                <a:solidFill>
                  <a:schemeClr val="bg1"/>
                </a:solidFill>
              </a:rPr>
              <a:t>time points </a:t>
            </a:r>
            <a:r>
              <a:rPr lang="en-US" sz="3300" dirty="0" smtClean="0">
                <a:solidFill>
                  <a:schemeClr val="bg1"/>
                </a:solidFill>
              </a:rPr>
              <a:t>2 pm</a:t>
            </a:r>
            <a:r>
              <a:rPr lang="en-US" sz="3300" dirty="0">
                <a:solidFill>
                  <a:schemeClr val="bg1"/>
                </a:solidFill>
              </a:rPr>
              <a:t>, </a:t>
            </a:r>
            <a:r>
              <a:rPr lang="en-US" sz="3300" dirty="0" smtClean="0">
                <a:solidFill>
                  <a:schemeClr val="bg1"/>
                </a:solidFill>
              </a:rPr>
              <a:t>p = 0.032 </a:t>
            </a:r>
            <a:r>
              <a:rPr lang="en-US" sz="3300" dirty="0">
                <a:solidFill>
                  <a:schemeClr val="bg1"/>
                </a:solidFill>
              </a:rPr>
              <a:t>and </a:t>
            </a:r>
            <a:r>
              <a:rPr lang="en-US" sz="3300" dirty="0" smtClean="0">
                <a:solidFill>
                  <a:schemeClr val="bg1"/>
                </a:solidFill>
              </a:rPr>
              <a:t>6 pm</a:t>
            </a:r>
            <a:r>
              <a:rPr lang="en-US" sz="3300" dirty="0">
                <a:solidFill>
                  <a:schemeClr val="bg1"/>
                </a:solidFill>
              </a:rPr>
              <a:t>, </a:t>
            </a:r>
            <a:r>
              <a:rPr lang="en-US" sz="3300" dirty="0" smtClean="0">
                <a:solidFill>
                  <a:schemeClr val="bg1"/>
                </a:solidFill>
              </a:rPr>
              <a:t>p = 0.027</a:t>
            </a:r>
            <a:r>
              <a:rPr lang="en-US" sz="3300" dirty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0736" y="17692420"/>
            <a:ext cx="86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</a:t>
            </a:r>
            <a:endParaRPr lang="en-US" sz="6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3161592" y="17794146"/>
            <a:ext cx="86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063032" y="17809386"/>
            <a:ext cx="86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</a:t>
            </a:r>
            <a:endParaRPr lang="en-US" sz="6000" b="1" dirty="0"/>
          </a:p>
        </p:txBody>
      </p:sp>
      <p:pic>
        <p:nvPicPr>
          <p:cNvPr id="43" name="Picture 22" descr="asaSe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98036" y="675699"/>
            <a:ext cx="45053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4965404" y="5181024"/>
            <a:ext cx="59705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AAD4D0"/>
                </a:solidFill>
                <a:latin typeface="Times New Roman" pitchFamily="18" charset="0"/>
              </a:rPr>
              <a:t>Annual Meeting 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6586242" y="6007695"/>
            <a:ext cx="2728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AAD4D0"/>
                </a:solidFill>
                <a:latin typeface="Times New Roman" pitchFamily="18" charset="0"/>
              </a:rPr>
              <a:t>2013 </a:t>
            </a:r>
            <a:endParaRPr lang="en-US" sz="4800" b="1" dirty="0">
              <a:solidFill>
                <a:srgbClr val="AAD4D0"/>
              </a:solidFill>
              <a:latin typeface="Times New Roman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25617" r="8411" b="38228"/>
          <a:stretch/>
        </p:blipFill>
        <p:spPr>
          <a:xfrm>
            <a:off x="1765771" y="1914474"/>
            <a:ext cx="7909380" cy="227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890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template</vt:lpstr>
      <vt:lpstr>PowerPoint Presentation</vt:lpstr>
    </vt:vector>
  </TitlesOfParts>
  <Company>UF Anesthesiology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anesthesiology</dc:creator>
  <cp:lastModifiedBy>EP-SP04-2024-W4</cp:lastModifiedBy>
  <cp:revision>187</cp:revision>
  <dcterms:created xsi:type="dcterms:W3CDTF">2013-03-15T21:39:07Z</dcterms:created>
  <dcterms:modified xsi:type="dcterms:W3CDTF">2013-10-26T04:26:07Z</dcterms:modified>
</cp:coreProperties>
</file>